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9144000" cy="5143500" type="screen16x9"/>
  <p:notesSz cx="6858000" cy="9144000"/>
  <p:embeddedFontLst>
    <p:embeddedFont>
      <p:font typeface="Inter" panose="020B0604020202020204" charset="0"/>
      <p:regular r:id="rId61"/>
      <p:bold r:id="rId62"/>
    </p:embeddedFont>
    <p:embeddedFont>
      <p:font typeface="Inter Black" panose="020B0604020202020204" charset="0"/>
      <p:bold r:id="rId63"/>
    </p:embeddedFont>
    <p:embeddedFont>
      <p:font typeface="Inter Light" panose="020B0604020202020204" charset="0"/>
      <p:regular r:id="rId64"/>
      <p:bold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b01c3ef4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b01c3ef4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19e735641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19e735641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19e73564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19e73564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19e73564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19e735641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19e73564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19e73564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19e73564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19e73564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19e735641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19e735641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19e73564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19e73564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ecc563ec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ecc563ec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ecc563e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ecc563e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ecc563e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ecc563ec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b01c3ef42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b01c3ef42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19e73564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19e73564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19e73564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19e73564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19e735641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19e735641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19e735641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19e735641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19e735641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19e735641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d8368e46a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d8368e46a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d8368e46a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4d8368e46a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d8368e46a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d8368e46a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19e735641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19e735641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19e735641_0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19e735641_0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19e7356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19e7356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19e735641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19e735641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19e735641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19e735641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19e735641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19e735641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d8368e46a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d8368e46a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d8368e46a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d8368e46a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d8368e46a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d8368e46a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19e73564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19e735641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99cd2fd2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99cd2fd2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210f36a6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22210f36a6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d8368e46a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d8368e46a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210f36a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210f36a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d8368e46a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d8368e46a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d8368e46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d8368e46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d8368e46a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4d8368e46a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d8368e46a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4d8368e46a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4d8368e46a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4d8368e46a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19e73564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19e73564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d8368e46a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4d8368e46a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d8368e46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d8368e46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19e735641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419e735641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23401678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23401678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19e73564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19e73564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f99cd2fd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f99cd2fd2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4d8368e46a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4d8368e46a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d8368e46a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4d8368e46a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7b01c3ef42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7b01c3ef42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d8368e46a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4d8368e46a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4d8368e46a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4d8368e46a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4d8368e46a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4d8368e46a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419e735641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419e735641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9e73564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19e73564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19e735641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19e735641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19e73564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19e73564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19e735641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19e735641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42400" y="2444875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 b="1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42400" y="3101275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377" y="728025"/>
            <a:ext cx="1932700" cy="19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 b="1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400"/>
              <a:buChar char="●"/>
              <a:defRPr sz="2400">
                <a:solidFill>
                  <a:srgbClr val="B0CCC7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○"/>
              <a:defRPr sz="2000">
                <a:solidFill>
                  <a:srgbClr val="B0CCC7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■"/>
              <a:defRPr sz="2000">
                <a:solidFill>
                  <a:srgbClr val="B0CCC7"/>
                </a:solidFill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●"/>
              <a:defRPr sz="2000">
                <a:solidFill>
                  <a:srgbClr val="B0CCC7"/>
                </a:solidFill>
              </a:defRPr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○"/>
              <a:defRPr sz="2000">
                <a:solidFill>
                  <a:srgbClr val="B0CCC7"/>
                </a:solidFill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■"/>
              <a:defRPr sz="2000">
                <a:solidFill>
                  <a:srgbClr val="B0CCC7"/>
                </a:solidFill>
              </a:defRPr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●"/>
              <a:defRPr sz="2000">
                <a:solidFill>
                  <a:srgbClr val="B0CCC7"/>
                </a:solidFill>
              </a:defRPr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○"/>
              <a:defRPr sz="2000">
                <a:solidFill>
                  <a:srgbClr val="B0CCC7"/>
                </a:solidFill>
              </a:defRPr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■"/>
              <a:defRPr sz="2000">
                <a:solidFill>
                  <a:srgbClr val="B0CCC7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38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9" name="Google Shape;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100"/>
              <a:buNone/>
              <a:defRPr sz="2100">
                <a:solidFill>
                  <a:srgbClr val="B0CCC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800"/>
              <a:buChar char="●"/>
              <a:defRPr>
                <a:solidFill>
                  <a:srgbClr val="1B1F24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●"/>
              <a:defRPr>
                <a:solidFill>
                  <a:srgbClr val="1B1F24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●"/>
              <a:defRPr>
                <a:solidFill>
                  <a:srgbClr val="1B1F24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Inter Black"/>
              <a:buNone/>
              <a:defRPr sz="12000"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1325700" y="292270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9" name="Google Shape;6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2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 1">
  <p:cSld name="BLANK_1_1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 b="1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628651" y="194846"/>
            <a:ext cx="78867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1"/>
          </p:nvPr>
        </p:nvSpPr>
        <p:spPr>
          <a:xfrm>
            <a:off x="628650" y="1278082"/>
            <a:ext cx="7886700" cy="3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06200" y="44502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06200" y="1152475"/>
            <a:ext cx="792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Char char="●"/>
              <a:defRPr>
                <a:solidFill>
                  <a:srgbClr val="B0CCC7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○"/>
              <a:defRPr>
                <a:solidFill>
                  <a:srgbClr val="B0CCC7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■"/>
              <a:defRPr>
                <a:solidFill>
                  <a:srgbClr val="B0CCC7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●"/>
              <a:defRPr>
                <a:solidFill>
                  <a:srgbClr val="B0CCC7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○"/>
              <a:defRPr>
                <a:solidFill>
                  <a:srgbClr val="B0CCC7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■"/>
              <a:defRPr>
                <a:solidFill>
                  <a:srgbClr val="B0CCC7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●"/>
              <a:defRPr>
                <a:solidFill>
                  <a:srgbClr val="B0CCC7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○"/>
              <a:defRPr>
                <a:solidFill>
                  <a:srgbClr val="B0CCC7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■"/>
              <a:defRPr>
                <a:solidFill>
                  <a:srgbClr val="B0CCC7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38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100"/>
              <a:buNone/>
              <a:defRPr sz="2100">
                <a:solidFill>
                  <a:srgbClr val="B0CCC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800"/>
              <a:buChar char="●"/>
              <a:defRPr>
                <a:solidFill>
                  <a:srgbClr val="1B1F24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●"/>
              <a:defRPr>
                <a:solidFill>
                  <a:srgbClr val="1B1F24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●"/>
              <a:defRPr>
                <a:solidFill>
                  <a:srgbClr val="1B1F24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Inter Black"/>
              <a:buNone/>
              <a:defRPr sz="12000"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1"/>
          </p:nvPr>
        </p:nvSpPr>
        <p:spPr>
          <a:xfrm>
            <a:off x="1325700" y="292270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ctrTitle"/>
          </p:nvPr>
        </p:nvSpPr>
        <p:spPr>
          <a:xfrm>
            <a:off x="710225" y="247650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 b="1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710225" y="305670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E3D9"/>
              </a:buClr>
              <a:buSzPts val="1800"/>
              <a:buFont typeface="Inter Light"/>
              <a:buNone/>
              <a:defRPr>
                <a:solidFill>
                  <a:srgbClr val="83E3D9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202" y="759650"/>
            <a:ext cx="1932700" cy="19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1B1F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35839" y="442710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1B1F24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syme@github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kb.blog/p/bing-ai-cant-be-trusted#%C2%A7gap-financial-statement-summar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example-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new-approach-step-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a-sample-equipping-promp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a-sample-equipping-prompt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a-sample-equipping-prom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hyperlink" Target="https://github.com/githubnext/gpt4e/blob/main/docs/report.md#a-sample-equipping-prompt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nex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new-approach-step-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new-approach-step-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new-approach-step-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eval.m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hyperlink" Target="https://twitter.com/emollick/status/1653451648826757121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nex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dsyme/d666997c2d8f9add5484013fc8335b9a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st.github.com/dsyme/c5a6503ae4cfd5b489fb7360aba024e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hub/blob/dsyme/thumbs/app/.thumbs/thumb.md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next.com/projects/copilot-for-pull-request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-with-cal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ctrTitle"/>
          </p:nvPr>
        </p:nvSpPr>
        <p:spPr>
          <a:xfrm>
            <a:off x="1142400" y="2444875"/>
            <a:ext cx="7857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and Code: Two Projects from GitHub Next</a:t>
            </a:r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ubTitle" idx="1"/>
          </p:nvPr>
        </p:nvSpPr>
        <p:spPr>
          <a:xfrm>
            <a:off x="1142400" y="37742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 Syme (</a:t>
            </a:r>
            <a:r>
              <a:rPr lang="en" u="sng">
                <a:solidFill>
                  <a:schemeClr val="hlink"/>
                </a:solidFill>
                <a:hlinkClick r:id="rId3"/>
              </a:rPr>
              <a:t>dsyme@github.com</a:t>
            </a:r>
            <a:r>
              <a:rPr lang="en"/>
              <a:t>) + all of GitHub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Researcher, GitHub Next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300"/>
              <a:t>How bad is this?</a:t>
            </a:r>
            <a:endParaRPr sz="6300"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1"/>
          </p:nvPr>
        </p:nvSpPr>
        <p:spPr>
          <a:xfrm>
            <a:off x="1325700" y="292270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It’s bad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fails</a:t>
            </a:r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Comparing financial documents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 problem: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r>
              <a:rPr lang="en"/>
              <a:t>More example problem: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54" name="Google Shape;1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725" y="1789575"/>
            <a:ext cx="7992724" cy="9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775" y="3266400"/>
            <a:ext cx="6038975" cy="17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/>
          <p:nvPr/>
        </p:nvSpPr>
        <p:spPr>
          <a:xfrm>
            <a:off x="4157325" y="441425"/>
            <a:ext cx="3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7" name="Google Shape;157;p33"/>
          <p:cNvGrpSpPr/>
          <p:nvPr/>
        </p:nvGrpSpPr>
        <p:grpSpPr>
          <a:xfrm>
            <a:off x="3802224" y="2008388"/>
            <a:ext cx="670989" cy="611562"/>
            <a:chOff x="3802224" y="2008388"/>
            <a:chExt cx="670989" cy="611562"/>
          </a:xfrm>
        </p:grpSpPr>
        <p:sp>
          <p:nvSpPr>
            <p:cNvPr id="158" name="Google Shape;158;p33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9" name="Google Shape;159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33"/>
          <p:cNvGrpSpPr/>
          <p:nvPr/>
        </p:nvGrpSpPr>
        <p:grpSpPr>
          <a:xfrm>
            <a:off x="2003249" y="3999363"/>
            <a:ext cx="670989" cy="611562"/>
            <a:chOff x="3802224" y="2008388"/>
            <a:chExt cx="670989" cy="611562"/>
          </a:xfrm>
        </p:grpSpPr>
        <p:sp>
          <p:nvSpPr>
            <p:cNvPr id="161" name="Google Shape;161;p33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2" name="Google Shape;162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observation: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👎GPT-4 is </a:t>
            </a:r>
            <a:r>
              <a:rPr lang="en" b="1"/>
              <a:t>terrible </a:t>
            </a:r>
            <a:r>
              <a:rPr lang="en"/>
              <a:t>at </a:t>
            </a:r>
            <a:r>
              <a:rPr lang="en" b="1"/>
              <a:t>numeric calculations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👍GPT-4 is </a:t>
            </a:r>
            <a:r>
              <a:rPr lang="en" b="1"/>
              <a:t>good </a:t>
            </a:r>
            <a:r>
              <a:rPr lang="en"/>
              <a:t>at writing </a:t>
            </a:r>
            <a:r>
              <a:rPr lang="en" b="1"/>
              <a:t>numeric calculation code </a:t>
            </a:r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Hope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Hope made Real</a:t>
            </a:r>
            <a:endParaRPr/>
          </a:p>
        </p:txBody>
      </p:sp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00" y="1200175"/>
            <a:ext cx="8639900" cy="27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5"/>
          <p:cNvSpPr txBox="1"/>
          <p:nvPr/>
        </p:nvSpPr>
        <p:spPr>
          <a:xfrm>
            <a:off x="1534825" y="4203175"/>
            <a:ext cx="609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My opinion: this two-phase technique should be incorporated into </a:t>
            </a: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every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GPT-4 request that involves numbers unless explicitly known to be calculation-free. Anything else is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question</a:t>
            </a:r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25" y="1158425"/>
            <a:ext cx="8133676" cy="26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fail</a:t>
            </a:r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00" y="1953024"/>
            <a:ext cx="8551024" cy="76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37"/>
          <p:cNvGrpSpPr/>
          <p:nvPr/>
        </p:nvGrpSpPr>
        <p:grpSpPr>
          <a:xfrm>
            <a:off x="8009499" y="2030700"/>
            <a:ext cx="670989" cy="611562"/>
            <a:chOff x="3802224" y="2008388"/>
            <a:chExt cx="670989" cy="611562"/>
          </a:xfrm>
        </p:grpSpPr>
        <p:sp>
          <p:nvSpPr>
            <p:cNvPr id="191" name="Google Shape;191;p37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2" name="Google Shape;19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37"/>
          <p:cNvGrpSpPr/>
          <p:nvPr/>
        </p:nvGrpSpPr>
        <p:grpSpPr>
          <a:xfrm>
            <a:off x="1422349" y="2448175"/>
            <a:ext cx="670989" cy="611562"/>
            <a:chOff x="3802224" y="2008388"/>
            <a:chExt cx="670989" cy="611562"/>
          </a:xfrm>
        </p:grpSpPr>
        <p:sp>
          <p:nvSpPr>
            <p:cNvPr id="194" name="Google Shape;194;p37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5" name="Google Shape;19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prompt</a:t>
            </a:r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2" name="Google Shape;2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525" y="1792123"/>
            <a:ext cx="6161801" cy="17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prompt</a:t>
            </a:r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450" y="1076925"/>
            <a:ext cx="6476176" cy="8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450" y="2283001"/>
            <a:ext cx="6321125" cy="1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450" y="3933550"/>
            <a:ext cx="6917375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3126" y="4528150"/>
            <a:ext cx="278650" cy="2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9"/>
          <p:cNvCxnSpPr/>
          <p:nvPr/>
        </p:nvCxnSpPr>
        <p:spPr>
          <a:xfrm rot="10800000" flipH="1">
            <a:off x="1707700" y="4569525"/>
            <a:ext cx="2289000" cy="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prompt</a:t>
            </a:r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500" y="863547"/>
            <a:ext cx="6867325" cy="14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500" y="2714603"/>
            <a:ext cx="6564549" cy="2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101" y="285055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351" y="3310175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076" y="366170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3026" y="4269275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3376" y="463790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5576" y="443185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2676" y="138095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3326" y="2955750"/>
            <a:ext cx="278650" cy="2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40"/>
          <p:cNvCxnSpPr/>
          <p:nvPr/>
        </p:nvCxnSpPr>
        <p:spPr>
          <a:xfrm>
            <a:off x="5235325" y="3147975"/>
            <a:ext cx="466500" cy="57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40"/>
          <p:cNvCxnSpPr/>
          <p:nvPr/>
        </p:nvCxnSpPr>
        <p:spPr>
          <a:xfrm rot="10800000" flipH="1">
            <a:off x="5404500" y="3335750"/>
            <a:ext cx="1240500" cy="11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40"/>
          <p:cNvCxnSpPr/>
          <p:nvPr/>
        </p:nvCxnSpPr>
        <p:spPr>
          <a:xfrm rot="10800000" flipH="1">
            <a:off x="1545650" y="3722625"/>
            <a:ext cx="1601700" cy="4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40"/>
          <p:cNvCxnSpPr/>
          <p:nvPr/>
        </p:nvCxnSpPr>
        <p:spPr>
          <a:xfrm rot="10800000" flipH="1">
            <a:off x="4332375" y="3916100"/>
            <a:ext cx="2672400" cy="11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40"/>
          <p:cNvCxnSpPr/>
          <p:nvPr/>
        </p:nvCxnSpPr>
        <p:spPr>
          <a:xfrm rot="10800000" flipH="1">
            <a:off x="1545650" y="4485050"/>
            <a:ext cx="1442400" cy="102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40"/>
          <p:cNvCxnSpPr/>
          <p:nvPr/>
        </p:nvCxnSpPr>
        <p:spPr>
          <a:xfrm rot="10800000" flipH="1">
            <a:off x="1584250" y="4689850"/>
            <a:ext cx="1830300" cy="1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40"/>
          <p:cNvCxnSpPr/>
          <p:nvPr/>
        </p:nvCxnSpPr>
        <p:spPr>
          <a:xfrm rot="10800000" flipH="1">
            <a:off x="3906013" y="4877750"/>
            <a:ext cx="2911200" cy="81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40"/>
          <p:cNvCxnSpPr/>
          <p:nvPr/>
        </p:nvCxnSpPr>
        <p:spPr>
          <a:xfrm rot="10800000" flipH="1">
            <a:off x="2607538" y="1600438"/>
            <a:ext cx="1746000" cy="8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40"/>
          <p:cNvCxnSpPr/>
          <p:nvPr/>
        </p:nvCxnSpPr>
        <p:spPr>
          <a:xfrm rot="10800000" flipH="1">
            <a:off x="1584238" y="3529213"/>
            <a:ext cx="2524500" cy="18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97" y="2937772"/>
            <a:ext cx="5882401" cy="1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500" y="1034600"/>
            <a:ext cx="6196771" cy="15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Example prompt</a:t>
            </a: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6563" y="1689363"/>
            <a:ext cx="278650" cy="2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41"/>
          <p:cNvCxnSpPr/>
          <p:nvPr/>
        </p:nvCxnSpPr>
        <p:spPr>
          <a:xfrm>
            <a:off x="4945150" y="3335750"/>
            <a:ext cx="1699800" cy="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41"/>
          <p:cNvCxnSpPr/>
          <p:nvPr/>
        </p:nvCxnSpPr>
        <p:spPr>
          <a:xfrm rot="10800000" flipH="1">
            <a:off x="1618375" y="4058300"/>
            <a:ext cx="2518800" cy="192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41"/>
          <p:cNvCxnSpPr/>
          <p:nvPr/>
        </p:nvCxnSpPr>
        <p:spPr>
          <a:xfrm rot="10800000" flipH="1">
            <a:off x="1545638" y="2066988"/>
            <a:ext cx="3501900" cy="141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41"/>
          <p:cNvCxnSpPr/>
          <p:nvPr/>
        </p:nvCxnSpPr>
        <p:spPr>
          <a:xfrm rot="10800000" flipH="1">
            <a:off x="1584238" y="3489388"/>
            <a:ext cx="3110700" cy="243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/>
        </p:nvSpPr>
        <p:spPr>
          <a:xfrm>
            <a:off x="3599698" y="1116375"/>
            <a:ext cx="1944600" cy="1944600"/>
          </a:xfrm>
          <a:prstGeom prst="ellipse">
            <a:avLst/>
          </a:prstGeom>
          <a:noFill/>
          <a:ln w="28575" cap="flat" cmpd="sng">
            <a:solidFill>
              <a:srgbClr val="83E3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503" y="1587657"/>
            <a:ext cx="1418924" cy="10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/>
          <p:nvPr/>
        </p:nvSpPr>
        <p:spPr>
          <a:xfrm>
            <a:off x="3593550" y="3120970"/>
            <a:ext cx="19569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83E3D9"/>
                </a:solidFill>
                <a:latin typeface="Inter"/>
                <a:ea typeface="Inter"/>
                <a:cs typeface="Inter"/>
                <a:sym typeface="Inter"/>
              </a:rPr>
              <a:t>GitHub Next</a:t>
            </a:r>
            <a:endParaRPr sz="2000" b="1">
              <a:solidFill>
                <a:srgbClr val="83E3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24"/>
          <p:cNvSpPr txBox="1"/>
          <p:nvPr/>
        </p:nvSpPr>
        <p:spPr>
          <a:xfrm>
            <a:off x="3528299" y="3564300"/>
            <a:ext cx="2087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Researching the future of software development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939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githubnext.com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relevant </a:t>
            </a:r>
            <a:r>
              <a:rPr lang="en" u="sng">
                <a:solidFill>
                  <a:schemeClr val="hlink"/>
                </a:solidFill>
                <a:hlinkClick r:id="rId3"/>
              </a:rPr>
              <a:t>calculation code</a:t>
            </a:r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" y="1081088"/>
            <a:ext cx="84010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relevant </a:t>
            </a:r>
            <a:r>
              <a:rPr lang="en" u="sng">
                <a:solidFill>
                  <a:schemeClr val="hlink"/>
                </a:solidFill>
                <a:hlinkClick r:id="rId3"/>
              </a:rPr>
              <a:t>results</a:t>
            </a:r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Add code + results to the prompt, before the question</a:t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 rotWithShape="1">
          <a:blip r:embed="rId4">
            <a:alphaModFix/>
          </a:blip>
          <a:srcRect t="37994" b="24796"/>
          <a:stretch/>
        </p:blipFill>
        <p:spPr>
          <a:xfrm>
            <a:off x="671500" y="1575023"/>
            <a:ext cx="7800975" cy="14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answer</a:t>
            </a:r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63" y="1800225"/>
            <a:ext cx="81438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62" y="3763399"/>
            <a:ext cx="8551024" cy="76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44"/>
          <p:cNvGrpSpPr/>
          <p:nvPr/>
        </p:nvGrpSpPr>
        <p:grpSpPr>
          <a:xfrm>
            <a:off x="8032074" y="3841088"/>
            <a:ext cx="670989" cy="611562"/>
            <a:chOff x="3802224" y="2008388"/>
            <a:chExt cx="670989" cy="611562"/>
          </a:xfrm>
        </p:grpSpPr>
        <p:sp>
          <p:nvSpPr>
            <p:cNvPr id="275" name="Google Shape;275;p44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6" name="Google Shape;276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44"/>
          <p:cNvGrpSpPr/>
          <p:nvPr/>
        </p:nvGrpSpPr>
        <p:grpSpPr>
          <a:xfrm>
            <a:off x="1512574" y="4094975"/>
            <a:ext cx="670989" cy="611562"/>
            <a:chOff x="3802224" y="2008388"/>
            <a:chExt cx="670989" cy="611562"/>
          </a:xfrm>
        </p:grpSpPr>
        <p:sp>
          <p:nvSpPr>
            <p:cNvPr id="278" name="Google Shape;278;p44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9" name="Google Shape;279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Effective? </a:t>
            </a: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6" name="Google Shape;286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200" y="372225"/>
            <a:ext cx="4907424" cy="45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/>
              <a:t>Calculation is hard </a:t>
            </a:r>
            <a:r>
              <a:rPr lang="en" sz="1500" i="1"/>
              <a:t>(for AI)</a:t>
            </a:r>
            <a:r>
              <a:rPr lang="en" i="1"/>
              <a:t>. Writing calculation code is (relatively) easy.</a:t>
            </a: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/>
              <a:t>Computation is hard </a:t>
            </a:r>
            <a:r>
              <a:rPr lang="en" sz="1300" i="1"/>
              <a:t>(for AI)</a:t>
            </a:r>
            <a:r>
              <a:rPr lang="en" i="1"/>
              <a:t>. Writing code is (relatively) easy.</a:t>
            </a: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i="1"/>
              <a:t>(“Hey AI bro, you need that code after all?”)</a:t>
            </a:r>
            <a:endParaRPr sz="1400"/>
          </a:p>
        </p:txBody>
      </p:sp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mantras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topics</a:t>
            </a: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It’s not just </a:t>
            </a:r>
            <a:r>
              <a:rPr lang="en" b="1"/>
              <a:t>calc</a:t>
            </a:r>
            <a:r>
              <a:rPr lang="en"/>
              <a:t>, it’s </a:t>
            </a:r>
            <a:r>
              <a:rPr lang="en" b="1"/>
              <a:t>comparisons </a:t>
            </a:r>
            <a:r>
              <a:rPr lang="en"/>
              <a:t>too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b="1"/>
              <a:t>Units of measure</a:t>
            </a:r>
            <a:r>
              <a:rPr lang="en"/>
              <a:t> can be extracted and “tracked”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Self-</a:t>
            </a:r>
            <a:r>
              <a:rPr lang="en" b="1"/>
              <a:t>checks</a:t>
            </a:r>
            <a:r>
              <a:rPr lang="en"/>
              <a:t>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b="1"/>
              <a:t>Commenting </a:t>
            </a:r>
            <a:r>
              <a:rPr lang="en"/>
              <a:t>your calculations matters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Numeric calculation is the “hello world” of trustworthy systems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Numbers are always “rational”</a:t>
            </a:r>
            <a:endParaRPr b="1"/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INTERLUDE: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CAVEAT EMPTOR!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integration of </a:t>
            </a:r>
            <a:r>
              <a:rPr lang="en" b="1"/>
              <a:t>Chat, Data </a:t>
            </a:r>
            <a:r>
              <a:rPr lang="en"/>
              <a:t>and </a:t>
            </a:r>
            <a:r>
              <a:rPr lang="en" b="1"/>
              <a:t>Programming </a:t>
            </a:r>
            <a:r>
              <a:rPr lang="en"/>
              <a:t>is coming very fast. Much faster than I expected even a month ago.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Important: chat is not just one thing:</a:t>
            </a:r>
            <a:endParaRPr/>
          </a:p>
          <a:p>
            <a:pPr marL="457200" lvl="0" indent="-35814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Chat for Entertainment</a:t>
            </a:r>
            <a:endParaRPr/>
          </a:p>
          <a:p>
            <a:pPr marL="457200" lvl="0" indent="-35814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Chat for Search </a:t>
            </a:r>
            <a:endParaRPr/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Chat for Analytical Question Answering</a:t>
            </a:r>
            <a:endParaRPr b="1"/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Chat for Technical Creation</a:t>
            </a:r>
            <a:endParaRPr b="1"/>
          </a:p>
          <a:p>
            <a:pPr marL="457200" lvl="0" indent="-358140" algn="l" rtl="0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ct val="100000"/>
              <a:buChar char="●"/>
            </a:pPr>
            <a:r>
              <a:rPr lang="en" b="1">
                <a:solidFill>
                  <a:srgbClr val="FF0000"/>
                </a:solidFill>
              </a:rPr>
              <a:t>Chat for Tax Returns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 Future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“Code Interpreter” ChatGPT AddIn</a:t>
            </a:r>
            <a:endParaRPr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00" y="1675649"/>
            <a:ext cx="7575325" cy="20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200" y="1886025"/>
            <a:ext cx="4367675" cy="27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5150" y="2470800"/>
            <a:ext cx="2329775" cy="236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 Next?</a:t>
            </a:r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What</a:t>
            </a:r>
            <a:endParaRPr sz="1654" b="1"/>
          </a:p>
          <a:p>
            <a:pPr marL="457200" lvl="0" indent="457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i="1"/>
              <a:t>An applied R&amp;D group attached to GitHub, reports to CEO of GitHub</a:t>
            </a:r>
            <a:endParaRPr sz="1654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Mission</a:t>
            </a:r>
            <a:endParaRPr sz="1654" b="1"/>
          </a:p>
          <a:p>
            <a:pPr marL="457200" lvl="0" indent="457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i="1"/>
              <a:t>Transform the practice of software development</a:t>
            </a:r>
            <a:endParaRPr sz="1654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Mode of Operation</a:t>
            </a:r>
            <a:endParaRPr sz="1654" b="1"/>
          </a:p>
          <a:p>
            <a:pPr marL="457200" lvl="0" indent="457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 i="1"/>
              <a:t>Build</a:t>
            </a:r>
            <a:r>
              <a:rPr lang="en" sz="1654" i="1"/>
              <a:t>, </a:t>
            </a:r>
            <a:r>
              <a:rPr lang="en" sz="1654" b="1" i="1"/>
              <a:t>Release</a:t>
            </a:r>
            <a:r>
              <a:rPr lang="en" sz="1654" i="1"/>
              <a:t>, </a:t>
            </a:r>
            <a:r>
              <a:rPr lang="en" sz="1654" b="1" i="1"/>
              <a:t>Learn</a:t>
            </a:r>
            <a:r>
              <a:rPr lang="en" sz="1654" i="1"/>
              <a:t>, </a:t>
            </a:r>
            <a:r>
              <a:rPr lang="en" sz="1654" b="1" i="1"/>
              <a:t>Co-operate</a:t>
            </a:r>
            <a:r>
              <a:rPr lang="en" sz="1654" i="1"/>
              <a:t>. </a:t>
            </a:r>
            <a:endParaRPr sz="1654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Who</a:t>
            </a:r>
            <a:endParaRPr sz="1654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i="1"/>
              <a:t>		~15 applied LLM/ML experts (many ex-Copilot), UX experts, CS experts</a:t>
            </a:r>
            <a:endParaRPr sz="1654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Why this is the right way to run innovative applied R&amp;D</a:t>
            </a:r>
            <a:endParaRPr sz="1654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" sz="1654" i="1"/>
              <a:t>		Operates at the Goldilocks distance!</a:t>
            </a:r>
            <a:endParaRPr sz="1654"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525" y="812175"/>
            <a:ext cx="50482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550" y="2098675"/>
            <a:ext cx="4370875" cy="29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825" y="1906925"/>
            <a:ext cx="31718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industry is crying out for AI that can be </a:t>
            </a:r>
            <a:r>
              <a:rPr lang="en" b="1" i="1"/>
              <a:t>trusted</a:t>
            </a:r>
            <a:r>
              <a:rPr lang="en"/>
              <a:t>, can be </a:t>
            </a:r>
            <a:r>
              <a:rPr lang="en" b="1" i="1"/>
              <a:t>explained</a:t>
            </a:r>
            <a:r>
              <a:rPr lang="en"/>
              <a:t>, can generate </a:t>
            </a:r>
            <a:r>
              <a:rPr lang="en" b="1" i="1"/>
              <a:t>trustworthy</a:t>
            </a:r>
            <a:r>
              <a:rPr lang="en"/>
              <a:t>, </a:t>
            </a:r>
            <a:r>
              <a:rPr lang="en" b="1" i="1"/>
              <a:t>recognisable</a:t>
            </a:r>
            <a:r>
              <a:rPr lang="en"/>
              <a:t>, </a:t>
            </a:r>
            <a:r>
              <a:rPr lang="en" b="1" i="1"/>
              <a:t>analyzable </a:t>
            </a:r>
            <a:r>
              <a:rPr lang="en"/>
              <a:t>artifacts like </a:t>
            </a:r>
            <a:r>
              <a:rPr lang="en" b="1" i="1"/>
              <a:t>spreadsheets </a:t>
            </a:r>
            <a:r>
              <a:rPr lang="en"/>
              <a:t>and </a:t>
            </a:r>
            <a:r>
              <a:rPr lang="en" b="1" i="1"/>
              <a:t>notebooks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27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By generating calculation code, we have a stepping stone to this.</a:t>
            </a:r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Truly Needed for Trustworthy Chat?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This category of technique can be applied to </a:t>
            </a:r>
            <a:r>
              <a:rPr lang="en" b="1"/>
              <a:t>any language</a:t>
            </a:r>
            <a:r>
              <a:rPr lang="en"/>
              <a:t>, </a:t>
            </a:r>
            <a:r>
              <a:rPr lang="en" b="1"/>
              <a:t>computational logic</a:t>
            </a:r>
            <a:r>
              <a:rPr lang="en"/>
              <a:t>, </a:t>
            </a:r>
            <a:r>
              <a:rPr lang="en" b="1"/>
              <a:t>DSL, query language,</a:t>
            </a:r>
            <a:r>
              <a:rPr lang="en"/>
              <a:t> </a:t>
            </a:r>
            <a:r>
              <a:rPr lang="en" b="1"/>
              <a:t>library</a:t>
            </a:r>
            <a:r>
              <a:rPr lang="en"/>
              <a:t>, </a:t>
            </a:r>
            <a:r>
              <a:rPr lang="en" b="1"/>
              <a:t>service</a:t>
            </a:r>
            <a:r>
              <a:rPr lang="en"/>
              <a:t> or </a:t>
            </a:r>
            <a:r>
              <a:rPr lang="en" b="1"/>
              <a:t>computational capability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outputs can be </a:t>
            </a:r>
            <a:r>
              <a:rPr lang="en" b="1"/>
              <a:t>answers</a:t>
            </a:r>
            <a:r>
              <a:rPr lang="en"/>
              <a:t>, </a:t>
            </a:r>
            <a:r>
              <a:rPr lang="en" b="1"/>
              <a:t>code</a:t>
            </a:r>
            <a:r>
              <a:rPr lang="en"/>
              <a:t>, </a:t>
            </a:r>
            <a:r>
              <a:rPr lang="en" b="1"/>
              <a:t>notebooks</a:t>
            </a:r>
            <a:r>
              <a:rPr lang="en"/>
              <a:t>, </a:t>
            </a:r>
            <a:r>
              <a:rPr lang="en" b="1"/>
              <a:t>proofs</a:t>
            </a:r>
            <a:r>
              <a:rPr lang="en"/>
              <a:t>, </a:t>
            </a:r>
            <a:r>
              <a:rPr lang="en" b="1"/>
              <a:t>spreadsheets</a:t>
            </a:r>
            <a:r>
              <a:rPr lang="en"/>
              <a:t>, </a:t>
            </a:r>
            <a:r>
              <a:rPr lang="en" b="1"/>
              <a:t>projects</a:t>
            </a:r>
            <a:r>
              <a:rPr lang="en"/>
              <a:t>, </a:t>
            </a:r>
            <a:r>
              <a:rPr lang="en" b="1"/>
              <a:t>tests</a:t>
            </a:r>
            <a:r>
              <a:rPr lang="en"/>
              <a:t>, </a:t>
            </a:r>
            <a:r>
              <a:rPr lang="en" b="1"/>
              <a:t>documentation. And tax returns.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Good News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step of an LLM can introduce hallucination.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lang="en" b="1"/>
              <a:t>hallucinated numbers in calculation code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1" name="Google Shape;351;p5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Devil is in the Detail</a:t>
            </a:r>
            <a:endParaRPr/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100" y="2571750"/>
            <a:ext cx="4378375" cy="24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3" y="985838"/>
            <a:ext cx="8372475" cy="317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56"/>
          <p:cNvGrpSpPr/>
          <p:nvPr/>
        </p:nvGrpSpPr>
        <p:grpSpPr>
          <a:xfrm>
            <a:off x="4666303" y="1317084"/>
            <a:ext cx="351598" cy="402775"/>
            <a:chOff x="3802224" y="2008388"/>
            <a:chExt cx="670989" cy="611562"/>
          </a:xfrm>
        </p:grpSpPr>
        <p:sp>
          <p:nvSpPr>
            <p:cNvPr id="361" name="Google Shape;361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2" name="Google Shape;362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56"/>
          <p:cNvGrpSpPr/>
          <p:nvPr/>
        </p:nvGrpSpPr>
        <p:grpSpPr>
          <a:xfrm>
            <a:off x="5205078" y="1567446"/>
            <a:ext cx="351598" cy="402775"/>
            <a:chOff x="3802224" y="2008388"/>
            <a:chExt cx="670989" cy="611562"/>
          </a:xfrm>
        </p:grpSpPr>
        <p:sp>
          <p:nvSpPr>
            <p:cNvPr id="364" name="Google Shape;364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5" name="Google Shape;365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56"/>
          <p:cNvGrpSpPr/>
          <p:nvPr/>
        </p:nvGrpSpPr>
        <p:grpSpPr>
          <a:xfrm>
            <a:off x="6005703" y="1545259"/>
            <a:ext cx="351598" cy="402775"/>
            <a:chOff x="3802224" y="2008388"/>
            <a:chExt cx="670989" cy="611562"/>
          </a:xfrm>
        </p:grpSpPr>
        <p:sp>
          <p:nvSpPr>
            <p:cNvPr id="367" name="Google Shape;367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8" name="Google Shape;368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56"/>
          <p:cNvGrpSpPr/>
          <p:nvPr/>
        </p:nvGrpSpPr>
        <p:grpSpPr>
          <a:xfrm>
            <a:off x="5870403" y="2124534"/>
            <a:ext cx="351598" cy="402775"/>
            <a:chOff x="3802224" y="2008388"/>
            <a:chExt cx="670989" cy="611562"/>
          </a:xfrm>
        </p:grpSpPr>
        <p:sp>
          <p:nvSpPr>
            <p:cNvPr id="370" name="Google Shape;370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1" name="Google Shape;371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" name="Google Shape;372;p56"/>
          <p:cNvGrpSpPr/>
          <p:nvPr/>
        </p:nvGrpSpPr>
        <p:grpSpPr>
          <a:xfrm>
            <a:off x="4314703" y="2370359"/>
            <a:ext cx="351598" cy="402775"/>
            <a:chOff x="3802224" y="2008388"/>
            <a:chExt cx="670989" cy="611562"/>
          </a:xfrm>
        </p:grpSpPr>
        <p:sp>
          <p:nvSpPr>
            <p:cNvPr id="373" name="Google Shape;373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4" name="Google Shape;374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" name="Google Shape;375;p56"/>
          <p:cNvGrpSpPr/>
          <p:nvPr/>
        </p:nvGrpSpPr>
        <p:grpSpPr>
          <a:xfrm>
            <a:off x="5092553" y="2301046"/>
            <a:ext cx="351598" cy="402775"/>
            <a:chOff x="3802224" y="2008388"/>
            <a:chExt cx="670989" cy="611562"/>
          </a:xfrm>
        </p:grpSpPr>
        <p:sp>
          <p:nvSpPr>
            <p:cNvPr id="376" name="Google Shape;376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7" name="Google Shape;377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56"/>
          <p:cNvGrpSpPr/>
          <p:nvPr/>
        </p:nvGrpSpPr>
        <p:grpSpPr>
          <a:xfrm>
            <a:off x="6840753" y="2427421"/>
            <a:ext cx="351598" cy="402775"/>
            <a:chOff x="3802224" y="2008388"/>
            <a:chExt cx="670989" cy="611562"/>
          </a:xfrm>
        </p:grpSpPr>
        <p:sp>
          <p:nvSpPr>
            <p:cNvPr id="379" name="Google Shape;379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0" name="Google Shape;380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56"/>
          <p:cNvGrpSpPr/>
          <p:nvPr/>
        </p:nvGrpSpPr>
        <p:grpSpPr>
          <a:xfrm>
            <a:off x="7305603" y="3106596"/>
            <a:ext cx="351598" cy="402775"/>
            <a:chOff x="3802224" y="2008388"/>
            <a:chExt cx="670989" cy="611562"/>
          </a:xfrm>
        </p:grpSpPr>
        <p:sp>
          <p:nvSpPr>
            <p:cNvPr id="382" name="Google Shape;382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3" name="Google Shape;383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Hardened, reliable, trustworthy calculation/reasoning systems are </a:t>
            </a:r>
            <a:r>
              <a:rPr lang="en" b="1"/>
              <a:t>utterly critical 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Proof, evidence, reasoning, explanation, audit, provenance and blame are critical</a:t>
            </a:r>
            <a:r>
              <a:rPr lang="en" b="1"/>
              <a:t> </a:t>
            </a:r>
            <a:r>
              <a:rPr lang="en"/>
              <a:t>in trust domains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this world, code is much more ephemeral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What is “correct” code? 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What is “evidence” that the chosen code or query is correct? 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What hard engines help give establish trust and confidence?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/>
              <a:t>What assumptions have been made?</a:t>
            </a:r>
            <a:endParaRPr/>
          </a:p>
        </p:txBody>
      </p:sp>
      <p:sp>
        <p:nvSpPr>
          <p:cNvPr id="389" name="Google Shape;389;p5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for Today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38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 2 - Summaries in GitHub</a:t>
            </a:r>
            <a:endParaRPr sz="3600"/>
          </a:p>
        </p:txBody>
      </p:sp>
      <p:sp>
        <p:nvSpPr>
          <p:cNvPr id="395" name="Google Shape;395;p58"/>
          <p:cNvSpPr txBox="1"/>
          <p:nvPr/>
        </p:nvSpPr>
        <p:spPr>
          <a:xfrm>
            <a:off x="1980375" y="3786325"/>
            <a:ext cx="688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githubnext.com/projects/copilot-for-pull-requests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654"/>
              <a:t>We are headed to a world where </a:t>
            </a:r>
            <a:r>
              <a:rPr lang="en" sz="1654" b="1"/>
              <a:t>most text associated with repos </a:t>
            </a:r>
            <a:r>
              <a:rPr lang="en" sz="1654"/>
              <a:t>is </a:t>
            </a:r>
            <a:r>
              <a:rPr lang="en" sz="1654" b="1"/>
              <a:t>emergent </a:t>
            </a:r>
            <a:r>
              <a:rPr lang="en" sz="1654"/>
              <a:t>and </a:t>
            </a:r>
            <a:r>
              <a:rPr lang="en" sz="1654" b="1"/>
              <a:t>automatic.  </a:t>
            </a:r>
            <a:endParaRPr sz="1654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		Content  ⇒  Search 			Content  ⇒  Text</a:t>
            </a:r>
            <a:endParaRPr sz="1654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/>
              <a:t>Uses: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Abstracts, keywords, descriptions		= for comprehension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Table of contents 						= for navigation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Documentation, walkthroughs			= for explanation</a:t>
            </a:r>
            <a:endParaRPr sz="1654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/>
              <a:t>Use cases: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Tool-tips									Infopanel content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Seeding human-authored descriptions		Search</a:t>
            </a:r>
            <a:endParaRPr sz="1654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4"/>
              <a:t>Esp. when </a:t>
            </a:r>
            <a:r>
              <a:rPr lang="en" sz="1654" b="1"/>
              <a:t>unfamiliar </a:t>
            </a:r>
            <a:r>
              <a:rPr lang="en" sz="1654"/>
              <a:t>with content, </a:t>
            </a:r>
            <a:r>
              <a:rPr lang="en" sz="1654" b="1"/>
              <a:t>pressed for time</a:t>
            </a:r>
            <a:r>
              <a:rPr lang="en" sz="1654"/>
              <a:t>, or </a:t>
            </a:r>
            <a:r>
              <a:rPr lang="en" sz="1654" b="1"/>
              <a:t>small-factor devices</a:t>
            </a:r>
            <a:endParaRPr sz="1654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54"/>
          </a:p>
        </p:txBody>
      </p:sp>
      <p:sp>
        <p:nvSpPr>
          <p:cNvPr id="401" name="Google Shape;401;p59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Summarization: Rationale</a:t>
            </a:r>
            <a:endParaRPr sz="262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Example – PR  Summary</a:t>
            </a:r>
            <a:endParaRPr/>
          </a:p>
        </p:txBody>
      </p:sp>
      <p:sp>
        <p:nvSpPr>
          <p:cNvPr id="407" name="Google Shape;407;p6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 b="1"/>
              <a:t>./prbot describe https://github.com/githubnext/prbot/pull/565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</a:pPr>
            <a:endParaRPr sz="1200" b="1"/>
          </a:p>
        </p:txBody>
      </p:sp>
      <p:pic>
        <p:nvPicPr>
          <p:cNvPr id="408" name="Google Shape;408;p60"/>
          <p:cNvPicPr preferRelativeResize="0"/>
          <p:nvPr/>
        </p:nvPicPr>
        <p:blipFill rotWithShape="1">
          <a:blip r:embed="rId3">
            <a:alphaModFix/>
          </a:blip>
          <a:srcRect t="7460" b="61086"/>
          <a:stretch/>
        </p:blipFill>
        <p:spPr>
          <a:xfrm>
            <a:off x="318050" y="1669375"/>
            <a:ext cx="8610450" cy="15186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6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75" y="400400"/>
            <a:ext cx="4820100" cy="32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Released March 23!</a:t>
            </a:r>
            <a:endParaRPr/>
          </a:p>
        </p:txBody>
      </p:sp>
      <p:pic>
        <p:nvPicPr>
          <p:cNvPr id="109" name="Google Shape;109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425" y="963400"/>
            <a:ext cx="6138575" cy="40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2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2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2" name="Google Shape;4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76" y="400400"/>
            <a:ext cx="4580075" cy="44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/>
          <p:nvPr/>
        </p:nvSpPr>
        <p:spPr>
          <a:xfrm>
            <a:off x="3771675" y="94052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Overall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28" name="Google Shape;428;p63"/>
          <p:cNvSpPr/>
          <p:nvPr/>
        </p:nvSpPr>
        <p:spPr>
          <a:xfrm>
            <a:off x="1765288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Files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29" name="Google Shape;429;p63"/>
          <p:cNvSpPr/>
          <p:nvPr/>
        </p:nvSpPr>
        <p:spPr>
          <a:xfrm>
            <a:off x="5777875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ΔFiles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30" name="Google Shape;430;p63"/>
          <p:cNvSpPr/>
          <p:nvPr/>
        </p:nvSpPr>
        <p:spPr>
          <a:xfrm>
            <a:off x="6654526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31" name="Google Shape;431;p63"/>
          <p:cNvSpPr/>
          <p:nvPr/>
        </p:nvSpPr>
        <p:spPr>
          <a:xfrm>
            <a:off x="4901264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32" name="Google Shape;432;p63"/>
          <p:cNvSpPr/>
          <p:nvPr/>
        </p:nvSpPr>
        <p:spPr>
          <a:xfrm>
            <a:off x="2641939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33" name="Google Shape;433;p63"/>
          <p:cNvSpPr/>
          <p:nvPr/>
        </p:nvSpPr>
        <p:spPr>
          <a:xfrm>
            <a:off x="888702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434" name="Google Shape;434;p63"/>
          <p:cNvCxnSpPr>
            <a:stCxn id="427" idx="2"/>
            <a:endCxn id="429" idx="0"/>
          </p:cNvCxnSpPr>
          <p:nvPr/>
        </p:nvCxnSpPr>
        <p:spPr>
          <a:xfrm rot="-5400000" flipH="1">
            <a:off x="5384625" y="653275"/>
            <a:ext cx="381000" cy="20061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63"/>
          <p:cNvCxnSpPr>
            <a:stCxn id="428" idx="0"/>
            <a:endCxn id="427" idx="2"/>
          </p:cNvCxnSpPr>
          <p:nvPr/>
        </p:nvCxnSpPr>
        <p:spPr>
          <a:xfrm rot="-5400000">
            <a:off x="3378388" y="653225"/>
            <a:ext cx="381000" cy="20064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6" name="Google Shape;436;p63"/>
          <p:cNvCxnSpPr>
            <a:stCxn id="428" idx="2"/>
            <a:endCxn id="432" idx="0"/>
          </p:cNvCxnSpPr>
          <p:nvPr/>
        </p:nvCxnSpPr>
        <p:spPr>
          <a:xfrm rot="-5400000" flipH="1">
            <a:off x="2808988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7" name="Google Shape;437;p63"/>
          <p:cNvCxnSpPr>
            <a:stCxn id="433" idx="0"/>
            <a:endCxn id="428" idx="2"/>
          </p:cNvCxnSpPr>
          <p:nvPr/>
        </p:nvCxnSpPr>
        <p:spPr>
          <a:xfrm rot="-5400000">
            <a:off x="1932402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63"/>
          <p:cNvCxnSpPr>
            <a:stCxn id="429" idx="2"/>
            <a:endCxn id="430" idx="0"/>
          </p:cNvCxnSpPr>
          <p:nvPr/>
        </p:nvCxnSpPr>
        <p:spPr>
          <a:xfrm rot="-5400000" flipH="1">
            <a:off x="6821575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9" name="Google Shape;439;p63"/>
          <p:cNvCxnSpPr>
            <a:stCxn id="431" idx="0"/>
            <a:endCxn id="429" idx="2"/>
          </p:cNvCxnSpPr>
          <p:nvPr/>
        </p:nvCxnSpPr>
        <p:spPr>
          <a:xfrm rot="-5400000">
            <a:off x="5944964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0" name="Google Shape;440;p63"/>
          <p:cNvSpPr/>
          <p:nvPr/>
        </p:nvSpPr>
        <p:spPr>
          <a:xfrm>
            <a:off x="550604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41" name="Google Shape;441;p63"/>
          <p:cNvSpPr/>
          <p:nvPr/>
        </p:nvSpPr>
        <p:spPr>
          <a:xfrm>
            <a:off x="377155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42" name="Google Shape;442;p63"/>
          <p:cNvSpPr/>
          <p:nvPr/>
        </p:nvSpPr>
        <p:spPr>
          <a:xfrm>
            <a:off x="2037101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43" name="Google Shape;443;p63"/>
          <p:cNvSpPr/>
          <p:nvPr/>
        </p:nvSpPr>
        <p:spPr>
          <a:xfrm>
            <a:off x="302677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44" name="Google Shape;444;p63"/>
          <p:cNvSpPr/>
          <p:nvPr/>
        </p:nvSpPr>
        <p:spPr>
          <a:xfrm>
            <a:off x="7240552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ΔSnippet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445" name="Google Shape;445;p63"/>
          <p:cNvCxnSpPr>
            <a:stCxn id="443" idx="0"/>
            <a:endCxn id="433" idx="2"/>
          </p:cNvCxnSpPr>
          <p:nvPr/>
        </p:nvCxnSpPr>
        <p:spPr>
          <a:xfrm rot="-5400000">
            <a:off x="1201027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63"/>
          <p:cNvCxnSpPr>
            <a:stCxn id="442" idx="0"/>
            <a:endCxn id="433" idx="2"/>
          </p:cNvCxnSpPr>
          <p:nvPr/>
        </p:nvCxnSpPr>
        <p:spPr>
          <a:xfrm rot="5400000" flipH="1">
            <a:off x="2068301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63"/>
          <p:cNvCxnSpPr>
            <a:stCxn id="441" idx="0"/>
            <a:endCxn id="431" idx="2"/>
          </p:cNvCxnSpPr>
          <p:nvPr/>
        </p:nvCxnSpPr>
        <p:spPr>
          <a:xfrm rot="-5400000">
            <a:off x="4941859" y="2917775"/>
            <a:ext cx="390000" cy="11298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8" name="Google Shape;448;p63"/>
          <p:cNvCxnSpPr>
            <a:stCxn id="440" idx="0"/>
            <a:endCxn id="431" idx="2"/>
          </p:cNvCxnSpPr>
          <p:nvPr/>
        </p:nvCxnSpPr>
        <p:spPr>
          <a:xfrm rot="5400000" flipH="1">
            <a:off x="5809049" y="3180275"/>
            <a:ext cx="390000" cy="6048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63"/>
          <p:cNvCxnSpPr>
            <a:stCxn id="444" idx="0"/>
            <a:endCxn id="431" idx="2"/>
          </p:cNvCxnSpPr>
          <p:nvPr/>
        </p:nvCxnSpPr>
        <p:spPr>
          <a:xfrm rot="5400000" flipH="1">
            <a:off x="6676252" y="2312975"/>
            <a:ext cx="390000" cy="2339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0" name="Google Shape;450;p63"/>
          <p:cNvSpPr/>
          <p:nvPr/>
        </p:nvSpPr>
        <p:spPr>
          <a:xfrm>
            <a:off x="115325" y="3505150"/>
            <a:ext cx="5390700" cy="8712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3"/>
          <p:cNvSpPr/>
          <p:nvPr/>
        </p:nvSpPr>
        <p:spPr>
          <a:xfrm>
            <a:off x="5539900" y="820975"/>
            <a:ext cx="766500" cy="30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3"/>
          <p:cNvSpPr/>
          <p:nvPr/>
        </p:nvSpPr>
        <p:spPr>
          <a:xfrm>
            <a:off x="6654525" y="71297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outputs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Prompts</a:t>
            </a:r>
            <a:endParaRPr/>
          </a:p>
        </p:txBody>
      </p:sp>
      <p:sp>
        <p:nvSpPr>
          <p:cNvPr id="458" name="Google Shape;458;p6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Δ</a:t>
            </a:r>
            <a:r>
              <a:rPr lang="en" u="sng">
                <a:solidFill>
                  <a:schemeClr val="hlink"/>
                </a:solidFill>
                <a:hlinkClick r:id="rId3"/>
              </a:rPr>
              <a:t>Snippet</a:t>
            </a:r>
            <a:r>
              <a:rPr lang="en" u="sng">
                <a:solidFill>
                  <a:schemeClr val="hlink"/>
                </a:solidFill>
                <a:hlinkClick r:id="rId3"/>
              </a:rPr>
              <a:t>(s) →  summary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Δ</a:t>
            </a:r>
            <a:r>
              <a:rPr lang="en" u="sng">
                <a:solidFill>
                  <a:schemeClr val="hlink"/>
                </a:solidFill>
                <a:hlinkClick r:id="rId4"/>
              </a:rPr>
              <a:t>Repository → walkthrough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Hallucinations?</a:t>
            </a:r>
            <a:endParaRPr/>
          </a:p>
        </p:txBody>
      </p:sp>
      <p:sp>
        <p:nvSpPr>
          <p:cNvPr id="464" name="Google Shape;464;p6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448" y="1042525"/>
            <a:ext cx="3869625" cy="348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Hallucination Reduction in Summarization</a:t>
            </a:r>
            <a:endParaRPr/>
          </a:p>
        </p:txBody>
      </p:sp>
      <p:sp>
        <p:nvSpPr>
          <p:cNvPr id="471" name="Google Shape;471;p6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Label all changes with “locators” for evidence 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Requiring locators forces LLM to “ground” its text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Any change description without evidence is </a:t>
            </a:r>
            <a:r>
              <a:rPr lang="en" b="1"/>
              <a:t>thrown away</a:t>
            </a:r>
            <a:endParaRPr b="1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Locators provide hyperlinks back to source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Small solitary changes hallucinate the most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Pack changes together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/>
              <a:t>Don’t ask for long descriptions of small changes</a:t>
            </a:r>
            <a:endParaRPr/>
          </a:p>
        </p:txBody>
      </p:sp>
      <p:pic>
        <p:nvPicPr>
          <p:cNvPr id="472" name="Google Shape;4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226" y="0"/>
            <a:ext cx="1234775" cy="11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of fun - AI Poetry for PRs </a:t>
            </a:r>
            <a:endParaRPr/>
          </a:p>
        </p:txBody>
      </p:sp>
      <p:sp>
        <p:nvSpPr>
          <p:cNvPr id="478" name="Google Shape;478;p6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79" name="Google Shape;479;p67"/>
          <p:cNvSpPr txBox="1"/>
          <p:nvPr/>
        </p:nvSpPr>
        <p:spPr>
          <a:xfrm>
            <a:off x="1042475" y="3022575"/>
            <a:ext cx="4331400" cy="16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unleash the prbot, the beast of AI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measure its power, its skill and its price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refine its language, its summaries and scores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challenge the baseline, the human and the norms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0" name="Google Shape;4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51" y="2385625"/>
            <a:ext cx="1845724" cy="18457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7"/>
          <p:cNvSpPr txBox="1"/>
          <p:nvPr/>
        </p:nvSpPr>
        <p:spPr>
          <a:xfrm>
            <a:off x="112425" y="789475"/>
            <a:ext cx="5658000" cy="16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Oh, we're the crew who code the bot, and we're the best you'll ever see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review the changes in the files, with a </a:t>
            </a:r>
            <a:r>
              <a:rPr lang="en" sz="1100" i="1">
                <a:solidFill>
                  <a:srgbClr val="1880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fileIndex</a:t>
            </a: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 for each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heave and ho and pull the rope, and make the locators neat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We're the crew who code the bot, and we're the pride of the fleet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  <p:sp>
        <p:nvSpPr>
          <p:cNvPr id="482" name="Google Shape;482;p67"/>
          <p:cNvSpPr txBox="1"/>
          <p:nvPr/>
        </p:nvSpPr>
        <p:spPr>
          <a:xfrm>
            <a:off x="6139625" y="1086550"/>
            <a:ext cx="2899200" cy="100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</a:rPr>
              <a:t>Command line </a:t>
            </a:r>
            <a:r>
              <a:rPr lang="en" sz="1100" b="1" i="1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prbot-engine</a:t>
            </a:r>
            <a:endParaRPr sz="1100" b="1" i="1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</a:rPr>
              <a:t>Added for automation ease</a:t>
            </a:r>
            <a:endParaRPr sz="1350" i="1">
              <a:solidFill>
                <a:srgbClr val="1D1C1D"/>
              </a:solidFill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</a:rPr>
              <a:t>Springtime coding bliss </a:t>
            </a:r>
            <a:r>
              <a:rPr lang="en" sz="1100" b="1" i="1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#!</a:t>
            </a:r>
            <a:endParaRPr sz="1350" b="1" i="1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Summarizations: From PRs to Entire Repos</a:t>
            </a:r>
            <a:endParaRPr/>
          </a:p>
        </p:txBody>
      </p:sp>
      <p:sp>
        <p:nvSpPr>
          <p:cNvPr id="488" name="Google Shape;488;p68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9"/>
          <p:cNvSpPr/>
          <p:nvPr/>
        </p:nvSpPr>
        <p:spPr>
          <a:xfrm>
            <a:off x="3771675" y="94052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Repository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4" name="Google Shape;494;p69"/>
          <p:cNvSpPr/>
          <p:nvPr/>
        </p:nvSpPr>
        <p:spPr>
          <a:xfrm>
            <a:off x="1765288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Directory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5" name="Google Shape;495;p69"/>
          <p:cNvSpPr/>
          <p:nvPr/>
        </p:nvSpPr>
        <p:spPr>
          <a:xfrm>
            <a:off x="5777875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Directory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6" name="Google Shape;496;p69"/>
          <p:cNvSpPr/>
          <p:nvPr/>
        </p:nvSpPr>
        <p:spPr>
          <a:xfrm>
            <a:off x="6654526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7" name="Google Shape;497;p69"/>
          <p:cNvSpPr/>
          <p:nvPr/>
        </p:nvSpPr>
        <p:spPr>
          <a:xfrm>
            <a:off x="4901264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8" name="Google Shape;498;p69"/>
          <p:cNvSpPr/>
          <p:nvPr/>
        </p:nvSpPr>
        <p:spPr>
          <a:xfrm>
            <a:off x="2641939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9" name="Google Shape;499;p69"/>
          <p:cNvSpPr/>
          <p:nvPr/>
        </p:nvSpPr>
        <p:spPr>
          <a:xfrm>
            <a:off x="888702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00" name="Google Shape;500;p69"/>
          <p:cNvCxnSpPr>
            <a:stCxn id="493" idx="2"/>
            <a:endCxn id="495" idx="0"/>
          </p:cNvCxnSpPr>
          <p:nvPr/>
        </p:nvCxnSpPr>
        <p:spPr>
          <a:xfrm rot="-5400000" flipH="1">
            <a:off x="5384625" y="653275"/>
            <a:ext cx="381000" cy="20061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69"/>
          <p:cNvCxnSpPr>
            <a:stCxn id="494" idx="0"/>
            <a:endCxn id="493" idx="2"/>
          </p:cNvCxnSpPr>
          <p:nvPr/>
        </p:nvCxnSpPr>
        <p:spPr>
          <a:xfrm rot="-5400000">
            <a:off x="3378388" y="653225"/>
            <a:ext cx="381000" cy="20064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2" name="Google Shape;502;p69"/>
          <p:cNvCxnSpPr>
            <a:stCxn id="494" idx="2"/>
            <a:endCxn id="498" idx="0"/>
          </p:cNvCxnSpPr>
          <p:nvPr/>
        </p:nvCxnSpPr>
        <p:spPr>
          <a:xfrm rot="-5400000" flipH="1">
            <a:off x="2808988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3" name="Google Shape;503;p69"/>
          <p:cNvCxnSpPr>
            <a:stCxn id="499" idx="0"/>
            <a:endCxn id="494" idx="2"/>
          </p:cNvCxnSpPr>
          <p:nvPr/>
        </p:nvCxnSpPr>
        <p:spPr>
          <a:xfrm rot="-5400000">
            <a:off x="1932402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" name="Google Shape;504;p69"/>
          <p:cNvCxnSpPr>
            <a:stCxn id="495" idx="2"/>
            <a:endCxn id="496" idx="0"/>
          </p:cNvCxnSpPr>
          <p:nvPr/>
        </p:nvCxnSpPr>
        <p:spPr>
          <a:xfrm rot="-5400000" flipH="1">
            <a:off x="6821575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5" name="Google Shape;505;p69"/>
          <p:cNvCxnSpPr>
            <a:stCxn id="497" idx="0"/>
            <a:endCxn id="495" idx="2"/>
          </p:cNvCxnSpPr>
          <p:nvPr/>
        </p:nvCxnSpPr>
        <p:spPr>
          <a:xfrm rot="-5400000">
            <a:off x="5944964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6" name="Google Shape;506;p69"/>
          <p:cNvSpPr/>
          <p:nvPr/>
        </p:nvSpPr>
        <p:spPr>
          <a:xfrm>
            <a:off x="550604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07" name="Google Shape;507;p69"/>
          <p:cNvSpPr/>
          <p:nvPr/>
        </p:nvSpPr>
        <p:spPr>
          <a:xfrm>
            <a:off x="377155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08" name="Google Shape;508;p69"/>
          <p:cNvSpPr/>
          <p:nvPr/>
        </p:nvSpPr>
        <p:spPr>
          <a:xfrm>
            <a:off x="2037101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09" name="Google Shape;509;p69"/>
          <p:cNvSpPr/>
          <p:nvPr/>
        </p:nvSpPr>
        <p:spPr>
          <a:xfrm>
            <a:off x="302677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10" name="Google Shape;510;p69"/>
          <p:cNvSpPr/>
          <p:nvPr/>
        </p:nvSpPr>
        <p:spPr>
          <a:xfrm>
            <a:off x="7240552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11" name="Google Shape;511;p69"/>
          <p:cNvCxnSpPr>
            <a:stCxn id="509" idx="0"/>
            <a:endCxn id="499" idx="2"/>
          </p:cNvCxnSpPr>
          <p:nvPr/>
        </p:nvCxnSpPr>
        <p:spPr>
          <a:xfrm rot="-5400000">
            <a:off x="1201027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2" name="Google Shape;512;p69"/>
          <p:cNvCxnSpPr>
            <a:stCxn id="508" idx="0"/>
            <a:endCxn id="499" idx="2"/>
          </p:cNvCxnSpPr>
          <p:nvPr/>
        </p:nvCxnSpPr>
        <p:spPr>
          <a:xfrm rot="5400000" flipH="1">
            <a:off x="2068301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" name="Google Shape;513;p69"/>
          <p:cNvCxnSpPr>
            <a:stCxn id="507" idx="0"/>
            <a:endCxn id="497" idx="2"/>
          </p:cNvCxnSpPr>
          <p:nvPr/>
        </p:nvCxnSpPr>
        <p:spPr>
          <a:xfrm rot="-5400000">
            <a:off x="4941859" y="2917775"/>
            <a:ext cx="390000" cy="11298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4" name="Google Shape;514;p69"/>
          <p:cNvCxnSpPr>
            <a:stCxn id="506" idx="0"/>
            <a:endCxn id="497" idx="2"/>
          </p:cNvCxnSpPr>
          <p:nvPr/>
        </p:nvCxnSpPr>
        <p:spPr>
          <a:xfrm rot="5400000" flipH="1">
            <a:off x="5809049" y="3180275"/>
            <a:ext cx="390000" cy="6048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5" name="Google Shape;515;p69"/>
          <p:cNvCxnSpPr>
            <a:stCxn id="510" idx="0"/>
            <a:endCxn id="497" idx="2"/>
          </p:cNvCxnSpPr>
          <p:nvPr/>
        </p:nvCxnSpPr>
        <p:spPr>
          <a:xfrm rot="5400000" flipH="1">
            <a:off x="6676252" y="2312975"/>
            <a:ext cx="390000" cy="2339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6" name="Google Shape;516;p69"/>
          <p:cNvSpPr/>
          <p:nvPr/>
        </p:nvSpPr>
        <p:spPr>
          <a:xfrm>
            <a:off x="5539900" y="820975"/>
            <a:ext cx="766500" cy="30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9"/>
          <p:cNvSpPr/>
          <p:nvPr/>
        </p:nvSpPr>
        <p:spPr>
          <a:xfrm>
            <a:off x="6654525" y="71297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outputs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summaries of entire repositories</a:t>
            </a:r>
            <a:endParaRPr/>
          </a:p>
        </p:txBody>
      </p:sp>
      <p:sp>
        <p:nvSpPr>
          <p:cNvPr id="523" name="Google Shape;523;p7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Overall summary of 1M+ LOC code in github/github “app” directory. 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Every chunk, file, directory, issue, discussion gets a summary too.</a:t>
            </a:r>
            <a:endParaRPr/>
          </a:p>
        </p:txBody>
      </p:sp>
      <p:pic>
        <p:nvPicPr>
          <p:cNvPr id="524" name="Google Shape;524;p7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450" y="1749825"/>
            <a:ext cx="4806376" cy="33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Surfacing in the 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31" name="Google Shape;5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00" y="1660777"/>
            <a:ext cx="7819149" cy="22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Equipping GPT-4 with Numeric Calculation</a:t>
            </a:r>
            <a:endParaRPr sz="1200"/>
          </a:p>
          <a:p>
            <a:pPr marL="3200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Interlude</a:t>
            </a:r>
            <a:endParaRPr/>
          </a:p>
          <a:p>
            <a:pPr marL="3200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Towards pervasive summarization in GitHub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Menu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2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Surfacing in the UX</a:t>
            </a:r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38" name="Google Shape;5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306" y="858825"/>
            <a:ext cx="4479379" cy="39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3"/>
          <p:cNvSpPr/>
          <p:nvPr/>
        </p:nvSpPr>
        <p:spPr>
          <a:xfrm>
            <a:off x="3771675" y="94052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4" name="Google Shape;544;p73"/>
          <p:cNvSpPr/>
          <p:nvPr/>
        </p:nvSpPr>
        <p:spPr>
          <a:xfrm>
            <a:off x="1765288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Issue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5777875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654526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7" name="Google Shape;547;p73"/>
          <p:cNvSpPr/>
          <p:nvPr/>
        </p:nvSpPr>
        <p:spPr>
          <a:xfrm>
            <a:off x="4901264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8" name="Google Shape;548;p73"/>
          <p:cNvSpPr/>
          <p:nvPr/>
        </p:nvSpPr>
        <p:spPr>
          <a:xfrm>
            <a:off x="2641939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9" name="Google Shape;549;p73"/>
          <p:cNvSpPr/>
          <p:nvPr/>
        </p:nvSpPr>
        <p:spPr>
          <a:xfrm>
            <a:off x="888702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50" name="Google Shape;550;p73"/>
          <p:cNvCxnSpPr>
            <a:stCxn id="543" idx="2"/>
            <a:endCxn id="545" idx="0"/>
          </p:cNvCxnSpPr>
          <p:nvPr/>
        </p:nvCxnSpPr>
        <p:spPr>
          <a:xfrm rot="-5400000" flipH="1">
            <a:off x="5384625" y="653275"/>
            <a:ext cx="381000" cy="20061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73"/>
          <p:cNvCxnSpPr>
            <a:stCxn id="544" idx="0"/>
            <a:endCxn id="543" idx="2"/>
          </p:cNvCxnSpPr>
          <p:nvPr/>
        </p:nvCxnSpPr>
        <p:spPr>
          <a:xfrm rot="-5400000">
            <a:off x="3378388" y="653225"/>
            <a:ext cx="381000" cy="20064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73"/>
          <p:cNvCxnSpPr>
            <a:stCxn id="544" idx="2"/>
            <a:endCxn id="548" idx="0"/>
          </p:cNvCxnSpPr>
          <p:nvPr/>
        </p:nvCxnSpPr>
        <p:spPr>
          <a:xfrm rot="-5400000" flipH="1">
            <a:off x="2808988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73"/>
          <p:cNvCxnSpPr>
            <a:stCxn id="549" idx="0"/>
            <a:endCxn id="544" idx="2"/>
          </p:cNvCxnSpPr>
          <p:nvPr/>
        </p:nvCxnSpPr>
        <p:spPr>
          <a:xfrm rot="-5400000">
            <a:off x="1932402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73"/>
          <p:cNvCxnSpPr>
            <a:stCxn id="545" idx="2"/>
            <a:endCxn id="546" idx="0"/>
          </p:cNvCxnSpPr>
          <p:nvPr/>
        </p:nvCxnSpPr>
        <p:spPr>
          <a:xfrm rot="-5400000" flipH="1">
            <a:off x="6821575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Google Shape;555;p73"/>
          <p:cNvCxnSpPr>
            <a:stCxn id="547" idx="0"/>
            <a:endCxn id="545" idx="2"/>
          </p:cNvCxnSpPr>
          <p:nvPr/>
        </p:nvCxnSpPr>
        <p:spPr>
          <a:xfrm rot="-5400000">
            <a:off x="5944964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6" name="Google Shape;556;p73"/>
          <p:cNvSpPr/>
          <p:nvPr/>
        </p:nvSpPr>
        <p:spPr>
          <a:xfrm>
            <a:off x="550604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57" name="Google Shape;557;p73"/>
          <p:cNvSpPr/>
          <p:nvPr/>
        </p:nvSpPr>
        <p:spPr>
          <a:xfrm>
            <a:off x="377155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58" name="Google Shape;558;p73"/>
          <p:cNvSpPr/>
          <p:nvPr/>
        </p:nvSpPr>
        <p:spPr>
          <a:xfrm>
            <a:off x="2037101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Chunk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59" name="Google Shape;559;p73"/>
          <p:cNvSpPr/>
          <p:nvPr/>
        </p:nvSpPr>
        <p:spPr>
          <a:xfrm>
            <a:off x="302677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Chunk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60" name="Google Shape;560;p73"/>
          <p:cNvSpPr/>
          <p:nvPr/>
        </p:nvSpPr>
        <p:spPr>
          <a:xfrm>
            <a:off x="7240552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61" name="Google Shape;561;p73"/>
          <p:cNvCxnSpPr>
            <a:stCxn id="559" idx="0"/>
            <a:endCxn id="549" idx="2"/>
          </p:cNvCxnSpPr>
          <p:nvPr/>
        </p:nvCxnSpPr>
        <p:spPr>
          <a:xfrm rot="-5400000">
            <a:off x="1201027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2" name="Google Shape;562;p73"/>
          <p:cNvCxnSpPr>
            <a:stCxn id="558" idx="0"/>
            <a:endCxn id="549" idx="2"/>
          </p:cNvCxnSpPr>
          <p:nvPr/>
        </p:nvCxnSpPr>
        <p:spPr>
          <a:xfrm rot="5400000" flipH="1">
            <a:off x="2068301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3" name="Google Shape;563;p73"/>
          <p:cNvCxnSpPr>
            <a:stCxn id="557" idx="0"/>
            <a:endCxn id="546" idx="2"/>
          </p:cNvCxnSpPr>
          <p:nvPr/>
        </p:nvCxnSpPr>
        <p:spPr>
          <a:xfrm rot="-5400000">
            <a:off x="5818459" y="2041175"/>
            <a:ext cx="390000" cy="28830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4" name="Google Shape;564;p73"/>
          <p:cNvCxnSpPr>
            <a:stCxn id="556" idx="0"/>
            <a:endCxn id="546" idx="2"/>
          </p:cNvCxnSpPr>
          <p:nvPr/>
        </p:nvCxnSpPr>
        <p:spPr>
          <a:xfrm rot="-5400000">
            <a:off x="6685649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5" name="Google Shape;565;p73"/>
          <p:cNvCxnSpPr>
            <a:stCxn id="560" idx="0"/>
            <a:endCxn id="546" idx="2"/>
          </p:cNvCxnSpPr>
          <p:nvPr/>
        </p:nvCxnSpPr>
        <p:spPr>
          <a:xfrm rot="5400000" flipH="1">
            <a:off x="7553002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6" name="Google Shape;566;p7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“Summarize all issues in this repo”</a:t>
            </a:r>
            <a:endParaRPr sz="2320"/>
          </a:p>
        </p:txBody>
      </p:sp>
      <p:sp>
        <p:nvSpPr>
          <p:cNvPr id="567" name="Google Shape;567;p73"/>
          <p:cNvSpPr/>
          <p:nvPr/>
        </p:nvSpPr>
        <p:spPr>
          <a:xfrm>
            <a:off x="5539900" y="820975"/>
            <a:ext cx="766500" cy="30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3"/>
          <p:cNvSpPr/>
          <p:nvPr/>
        </p:nvSpPr>
        <p:spPr>
          <a:xfrm>
            <a:off x="6654525" y="71297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outputs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/>
          <p:nvPr/>
        </p:nvSpPr>
        <p:spPr>
          <a:xfrm>
            <a:off x="3771675" y="94052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4" name="Google Shape;574;p74"/>
          <p:cNvSpPr/>
          <p:nvPr/>
        </p:nvSpPr>
        <p:spPr>
          <a:xfrm>
            <a:off x="1765288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Issue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5" name="Google Shape;575;p74"/>
          <p:cNvSpPr/>
          <p:nvPr/>
        </p:nvSpPr>
        <p:spPr>
          <a:xfrm>
            <a:off x="5777875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ΔIssue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6" name="Google Shape;576;p74"/>
          <p:cNvSpPr/>
          <p:nvPr/>
        </p:nvSpPr>
        <p:spPr>
          <a:xfrm>
            <a:off x="6654526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7" name="Google Shape;577;p74"/>
          <p:cNvSpPr/>
          <p:nvPr/>
        </p:nvSpPr>
        <p:spPr>
          <a:xfrm>
            <a:off x="4901264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8" name="Google Shape;578;p74"/>
          <p:cNvSpPr/>
          <p:nvPr/>
        </p:nvSpPr>
        <p:spPr>
          <a:xfrm>
            <a:off x="2641939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9" name="Google Shape;579;p74"/>
          <p:cNvSpPr/>
          <p:nvPr/>
        </p:nvSpPr>
        <p:spPr>
          <a:xfrm>
            <a:off x="888702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80" name="Google Shape;580;p74"/>
          <p:cNvCxnSpPr>
            <a:stCxn id="573" idx="2"/>
            <a:endCxn id="575" idx="0"/>
          </p:cNvCxnSpPr>
          <p:nvPr/>
        </p:nvCxnSpPr>
        <p:spPr>
          <a:xfrm rot="-5400000" flipH="1">
            <a:off x="5384625" y="653275"/>
            <a:ext cx="381000" cy="20061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1" name="Google Shape;581;p74"/>
          <p:cNvCxnSpPr>
            <a:stCxn id="574" idx="0"/>
            <a:endCxn id="573" idx="2"/>
          </p:cNvCxnSpPr>
          <p:nvPr/>
        </p:nvCxnSpPr>
        <p:spPr>
          <a:xfrm rot="-5400000">
            <a:off x="3378388" y="653225"/>
            <a:ext cx="381000" cy="20064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74"/>
          <p:cNvCxnSpPr>
            <a:stCxn id="574" idx="2"/>
            <a:endCxn id="578" idx="0"/>
          </p:cNvCxnSpPr>
          <p:nvPr/>
        </p:nvCxnSpPr>
        <p:spPr>
          <a:xfrm rot="-5400000" flipH="1">
            <a:off x="2808988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74"/>
          <p:cNvCxnSpPr>
            <a:stCxn id="579" idx="0"/>
            <a:endCxn id="574" idx="2"/>
          </p:cNvCxnSpPr>
          <p:nvPr/>
        </p:nvCxnSpPr>
        <p:spPr>
          <a:xfrm rot="-5400000">
            <a:off x="1932402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74"/>
          <p:cNvCxnSpPr>
            <a:stCxn id="575" idx="2"/>
            <a:endCxn id="576" idx="0"/>
          </p:cNvCxnSpPr>
          <p:nvPr/>
        </p:nvCxnSpPr>
        <p:spPr>
          <a:xfrm rot="-5400000" flipH="1">
            <a:off x="6821575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74"/>
          <p:cNvCxnSpPr>
            <a:stCxn id="577" idx="0"/>
            <a:endCxn id="575" idx="2"/>
          </p:cNvCxnSpPr>
          <p:nvPr/>
        </p:nvCxnSpPr>
        <p:spPr>
          <a:xfrm rot="-5400000">
            <a:off x="5944964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74"/>
          <p:cNvSpPr/>
          <p:nvPr/>
        </p:nvSpPr>
        <p:spPr>
          <a:xfrm>
            <a:off x="550604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ΔComment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87" name="Google Shape;587;p74"/>
          <p:cNvSpPr/>
          <p:nvPr/>
        </p:nvSpPr>
        <p:spPr>
          <a:xfrm>
            <a:off x="377155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ΔComment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88" name="Google Shape;588;p74"/>
          <p:cNvSpPr/>
          <p:nvPr/>
        </p:nvSpPr>
        <p:spPr>
          <a:xfrm>
            <a:off x="2037101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ΔChunk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89" name="Google Shape;589;p74"/>
          <p:cNvSpPr/>
          <p:nvPr/>
        </p:nvSpPr>
        <p:spPr>
          <a:xfrm>
            <a:off x="302677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ΔChunk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90" name="Google Shape;590;p74"/>
          <p:cNvSpPr/>
          <p:nvPr/>
        </p:nvSpPr>
        <p:spPr>
          <a:xfrm>
            <a:off x="7240552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ΔComment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91" name="Google Shape;591;p74"/>
          <p:cNvCxnSpPr>
            <a:stCxn id="589" idx="0"/>
            <a:endCxn id="579" idx="2"/>
          </p:cNvCxnSpPr>
          <p:nvPr/>
        </p:nvCxnSpPr>
        <p:spPr>
          <a:xfrm rot="-5400000">
            <a:off x="1201027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2" name="Google Shape;592;p74"/>
          <p:cNvCxnSpPr>
            <a:stCxn id="588" idx="0"/>
            <a:endCxn id="579" idx="2"/>
          </p:cNvCxnSpPr>
          <p:nvPr/>
        </p:nvCxnSpPr>
        <p:spPr>
          <a:xfrm rot="5400000" flipH="1">
            <a:off x="2068301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3" name="Google Shape;593;p74"/>
          <p:cNvCxnSpPr>
            <a:stCxn id="587" idx="0"/>
            <a:endCxn id="576" idx="2"/>
          </p:cNvCxnSpPr>
          <p:nvPr/>
        </p:nvCxnSpPr>
        <p:spPr>
          <a:xfrm rot="-5400000">
            <a:off x="5818459" y="2041175"/>
            <a:ext cx="390000" cy="28830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4" name="Google Shape;594;p74"/>
          <p:cNvCxnSpPr>
            <a:stCxn id="586" idx="0"/>
            <a:endCxn id="576" idx="2"/>
          </p:cNvCxnSpPr>
          <p:nvPr/>
        </p:nvCxnSpPr>
        <p:spPr>
          <a:xfrm rot="-5400000">
            <a:off x="6685649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5" name="Google Shape;595;p74"/>
          <p:cNvCxnSpPr>
            <a:stCxn id="590" idx="0"/>
            <a:endCxn id="576" idx="2"/>
          </p:cNvCxnSpPr>
          <p:nvPr/>
        </p:nvCxnSpPr>
        <p:spPr>
          <a:xfrm rot="5400000" flipH="1">
            <a:off x="7553002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6" name="Google Shape;596;p7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“Summarize discussions in this repo over last week”</a:t>
            </a:r>
            <a:endParaRPr sz="2320"/>
          </a:p>
        </p:txBody>
      </p:sp>
      <p:sp>
        <p:nvSpPr>
          <p:cNvPr id="597" name="Google Shape;597;p74"/>
          <p:cNvSpPr/>
          <p:nvPr/>
        </p:nvSpPr>
        <p:spPr>
          <a:xfrm>
            <a:off x="5539900" y="820975"/>
            <a:ext cx="766500" cy="30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74"/>
          <p:cNvSpPr/>
          <p:nvPr/>
        </p:nvSpPr>
        <p:spPr>
          <a:xfrm>
            <a:off x="6654525" y="71297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outputs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/>
          <p:nvPr/>
        </p:nvSpPr>
        <p:spPr>
          <a:xfrm>
            <a:off x="3599698" y="1116375"/>
            <a:ext cx="1944600" cy="1944600"/>
          </a:xfrm>
          <a:prstGeom prst="ellipse">
            <a:avLst/>
          </a:prstGeom>
          <a:noFill/>
          <a:ln w="28575" cap="flat" cmpd="sng">
            <a:solidFill>
              <a:srgbClr val="83E3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4" name="Google Shape;6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503" y="1587657"/>
            <a:ext cx="1418924" cy="10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5"/>
          <p:cNvSpPr txBox="1"/>
          <p:nvPr/>
        </p:nvSpPr>
        <p:spPr>
          <a:xfrm>
            <a:off x="2886000" y="3120975"/>
            <a:ext cx="33720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83E3D9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sz="3600" b="1">
              <a:solidFill>
                <a:srgbClr val="83E3D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3E3D9"/>
                </a:solidFill>
                <a:latin typeface="Inter"/>
                <a:ea typeface="Inter"/>
                <a:cs typeface="Inter"/>
                <a:sym typeface="Inter"/>
              </a:rPr>
              <a:t>dsyme@github.com</a:t>
            </a:r>
            <a:endParaRPr sz="1800">
              <a:solidFill>
                <a:srgbClr val="83E3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6" name="Google Shape;606;p7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7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6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Code to Issues and more</a:t>
            </a:r>
            <a:endParaRPr/>
          </a:p>
        </p:txBody>
      </p:sp>
      <p:sp>
        <p:nvSpPr>
          <p:cNvPr id="613" name="Google Shape;613;p76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Hallucination Rates</a:t>
            </a:r>
            <a:endParaRPr/>
          </a:p>
        </p:txBody>
      </p:sp>
      <p:sp>
        <p:nvSpPr>
          <p:cNvPr id="619" name="Google Shape;619;p7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hard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Subject Matter Experts must assess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Ran a “Hallucination Hunter” game internally to incentive experts to find hallucinations in descriptions of their own code</a:t>
            </a:r>
            <a:endParaRPr/>
          </a:p>
          <a:p>
            <a:pPr marL="9144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Very few in final summaries</a:t>
            </a:r>
            <a:endParaRPr/>
          </a:p>
        </p:txBody>
      </p:sp>
      <p:pic>
        <p:nvPicPr>
          <p:cNvPr id="620" name="Google Shape;6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226" y="0"/>
            <a:ext cx="1234775" cy="11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8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RLA</a:t>
            </a:r>
            <a:endParaRPr/>
          </a:p>
        </p:txBody>
      </p:sp>
      <p:sp>
        <p:nvSpPr>
          <p:cNvPr id="626" name="Google Shape;626;p78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RLA = </a:t>
            </a:r>
            <a:r>
              <a:rPr lang="en" b="1"/>
              <a:t>Required Logical Accuracy</a:t>
            </a:r>
            <a:endParaRPr b="1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Same outputs have different RLA for different tasks!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Code Review = very high RLA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“A Quick Overview” for the Newcomer = medium RLA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Poem = low RLA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UX really matters, can reduce RLA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9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Code ⇒ Summary (“Explain this code” in Copilot VS Code)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PR ⇒ Summary (Copilot for PRs)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File ⇒ Summary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Directory ⇒ Summary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Issue ⇒ Summary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Discussion ⇒ Summary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Repo =&gt; Summary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(multiple AI calls needed == hierarchical summarization)</a:t>
            </a:r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 all the things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38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Part 1 - Equipping GPT-4 with Numeric Calculation</a:t>
            </a:r>
            <a:endParaRPr sz="3100"/>
          </a:p>
        </p:txBody>
      </p:sp>
      <p:sp>
        <p:nvSpPr>
          <p:cNvPr id="122" name="Google Shape;122;p28"/>
          <p:cNvSpPr txBox="1"/>
          <p:nvPr/>
        </p:nvSpPr>
        <p:spPr>
          <a:xfrm>
            <a:off x="2043000" y="3986850"/>
            <a:ext cx="590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github.com/githubnext/gpt4-with-calc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311700" y="9097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00"/>
              <a:t>caveat</a:t>
            </a:r>
            <a:endParaRPr sz="4700"/>
          </a:p>
        </p:txBody>
      </p:sp>
      <p:sp>
        <p:nvSpPr>
          <p:cNvPr id="128" name="Google Shape;128;p29"/>
          <p:cNvSpPr txBox="1">
            <a:spLocks noGrp="1"/>
          </p:cNvSpPr>
          <p:nvPr>
            <p:ph type="subTitle" idx="1"/>
          </p:nvPr>
        </p:nvSpPr>
        <p:spPr>
          <a:xfrm>
            <a:off x="1325700" y="2505375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100"/>
              <a:t>Lots and lots of related work 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20"/>
              <a:t>The situation:</a:t>
            </a:r>
            <a:endParaRPr sz="2020"/>
          </a:p>
          <a:p>
            <a:pPr marL="457200" lvl="0" indent="-35687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20"/>
              <a:buChar char="●"/>
            </a:pPr>
            <a:r>
              <a:rPr lang="en" sz="2020" b="1"/>
              <a:t>Any GPT-4 Chat: Context + Question ⇒ Answer </a:t>
            </a:r>
            <a:endParaRPr sz="202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202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20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202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2020"/>
          </a:p>
        </p:txBody>
      </p:sp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Equipping for Numeric Calculation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situation: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Any GPT-4 Chat: Context + Question ⇒ Answer </a:t>
            </a:r>
            <a:endParaRPr sz="20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 problem: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GPT-4 is </a:t>
            </a:r>
            <a:r>
              <a:rPr lang="en" sz="2000" b="1"/>
              <a:t>terrible </a:t>
            </a:r>
            <a:r>
              <a:rPr lang="en" sz="2000"/>
              <a:t>at numeric calculations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It’s also terrible at numeric comparisons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22" i="1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7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Equipping for Numeric Calculation</a:t>
            </a:r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1292325" y="3470000"/>
            <a:ext cx="6790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22" i="1">
                <a:solidFill>
                  <a:srgbClr val="1F2328"/>
                </a:solidFill>
                <a:highlight>
                  <a:srgbClr val="FFFFFF"/>
                </a:highlight>
              </a:rPr>
              <a:t>GPT-4 should not be trusted to write a number that is not present verbatim in the input, nor to reason about numbers in any significant way. </a:t>
            </a:r>
            <a:r>
              <a:rPr lang="en" sz="1622" b="1" i="1">
                <a:solidFill>
                  <a:srgbClr val="1F2328"/>
                </a:solidFill>
                <a:highlight>
                  <a:srgbClr val="FFFFFF"/>
                </a:highlight>
              </a:rPr>
              <a:t>In trust scenarios, don't allow GPT-4 to write numbers, and beware that every numeric comparison may be flawed</a:t>
            </a:r>
            <a:r>
              <a:rPr lang="en" sz="1622" i="1">
                <a:solidFill>
                  <a:srgbClr val="1F2328"/>
                </a:solidFill>
                <a:highlight>
                  <a:srgbClr val="FFFFFF"/>
                </a:highlight>
              </a:rPr>
              <a:t>.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</Words>
  <Application>Microsoft Office PowerPoint</Application>
  <PresentationFormat>On-screen Show (16:9)</PresentationFormat>
  <Paragraphs>244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Inter Black</vt:lpstr>
      <vt:lpstr>Roboto</vt:lpstr>
      <vt:lpstr>Inter</vt:lpstr>
      <vt:lpstr>Inter Light</vt:lpstr>
      <vt:lpstr>Courier New</vt:lpstr>
      <vt:lpstr>Simple Dark</vt:lpstr>
      <vt:lpstr>Simple Dark</vt:lpstr>
      <vt:lpstr>AI and Code: Two Projects from GitHub Next</vt:lpstr>
      <vt:lpstr>PowerPoint Presentation</vt:lpstr>
      <vt:lpstr>What is GitHub Next?</vt:lpstr>
      <vt:lpstr>Released March 23!</vt:lpstr>
      <vt:lpstr>Today’s Menu</vt:lpstr>
      <vt:lpstr>Part 1 - Equipping GPT-4 with Numeric Calculation</vt:lpstr>
      <vt:lpstr>caveat</vt:lpstr>
      <vt:lpstr>Equipping for Numeric Calculation</vt:lpstr>
      <vt:lpstr>Equipping for Numeric Calculation</vt:lpstr>
      <vt:lpstr>How bad is this?</vt:lpstr>
      <vt:lpstr>Example fails</vt:lpstr>
      <vt:lpstr>The Hope</vt:lpstr>
      <vt:lpstr>The Hope made Real</vt:lpstr>
      <vt:lpstr>Example question</vt:lpstr>
      <vt:lpstr>Example fail</vt:lpstr>
      <vt:lpstr>Example prompt</vt:lpstr>
      <vt:lpstr>Example prompt</vt:lpstr>
      <vt:lpstr>Example prompt</vt:lpstr>
      <vt:lpstr>Example prompt</vt:lpstr>
      <vt:lpstr>Example relevant calculation code</vt:lpstr>
      <vt:lpstr>Example relevant results</vt:lpstr>
      <vt:lpstr>Example answer</vt:lpstr>
      <vt:lpstr>Effective? </vt:lpstr>
      <vt:lpstr>Some mantras</vt:lpstr>
      <vt:lpstr>Bonus topics</vt:lpstr>
      <vt:lpstr>PowerPoint Presentation</vt:lpstr>
      <vt:lpstr>INTERLUDE: CAVEAT EMPTOR! </vt:lpstr>
      <vt:lpstr>Welcome to the Future</vt:lpstr>
      <vt:lpstr>“Code Interpreter” ChatGPT AddIn</vt:lpstr>
      <vt:lpstr>PowerPoint Presentation</vt:lpstr>
      <vt:lpstr>What’s Truly Needed for Trustworthy Chat?</vt:lpstr>
      <vt:lpstr>The Good News</vt:lpstr>
      <vt:lpstr>The Devil is in the Detail</vt:lpstr>
      <vt:lpstr>PowerPoint Presentation</vt:lpstr>
      <vt:lpstr>Questions for Today</vt:lpstr>
      <vt:lpstr>Part 2 - Summaries in GitHub</vt:lpstr>
      <vt:lpstr>Summarization: Rationale</vt:lpstr>
      <vt:lpstr>Example – PR  Summary</vt:lpstr>
      <vt:lpstr>PowerPoint Presentation</vt:lpstr>
      <vt:lpstr>PowerPoint Presentation</vt:lpstr>
      <vt:lpstr>PowerPoint Presentation</vt:lpstr>
      <vt:lpstr>Sample Prompts</vt:lpstr>
      <vt:lpstr>What about Hallucinations?</vt:lpstr>
      <vt:lpstr>Hallucination Reduction in Summarization</vt:lpstr>
      <vt:lpstr>A bit of fun - AI Poetry for PRs </vt:lpstr>
      <vt:lpstr>Summarizations: From PRs to Entire Repos</vt:lpstr>
      <vt:lpstr>PowerPoint Presentation</vt:lpstr>
      <vt:lpstr>Hierarchical summaries of entire repositories</vt:lpstr>
      <vt:lpstr>Surfacing in the UX </vt:lpstr>
      <vt:lpstr>Surfacing in the UX</vt:lpstr>
      <vt:lpstr>“Summarize all issues in this repo”</vt:lpstr>
      <vt:lpstr>“Summarize discussions in this repo over last week”</vt:lpstr>
      <vt:lpstr>PowerPoint Presentation</vt:lpstr>
      <vt:lpstr>From Code to Issues and more</vt:lpstr>
      <vt:lpstr>Determining Hallucination Rates</vt:lpstr>
      <vt:lpstr>RLA</vt:lpstr>
      <vt:lpstr>Summarize all the things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Don Syme</cp:lastModifiedBy>
  <cp:revision>1</cp:revision>
  <dcterms:modified xsi:type="dcterms:W3CDTF">2024-06-18T12:50:16Z</dcterms:modified>
</cp:coreProperties>
</file>